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7"/>
  </p:notesMasterIdLst>
  <p:handoutMasterIdLst>
    <p:handoutMasterId r:id="rId28"/>
  </p:handoutMasterIdLst>
  <p:sldIdLst>
    <p:sldId id="259" r:id="rId2"/>
    <p:sldId id="264" r:id="rId3"/>
    <p:sldId id="265" r:id="rId4"/>
    <p:sldId id="266" r:id="rId5"/>
    <p:sldId id="267" r:id="rId6"/>
    <p:sldId id="268" r:id="rId7"/>
    <p:sldId id="269" r:id="rId8"/>
    <p:sldId id="270" r:id="rId9"/>
    <p:sldId id="271" r:id="rId10"/>
    <p:sldId id="315" r:id="rId11"/>
    <p:sldId id="277" r:id="rId12"/>
    <p:sldId id="272" r:id="rId13"/>
    <p:sldId id="273" r:id="rId14"/>
    <p:sldId id="275" r:id="rId15"/>
    <p:sldId id="276" r:id="rId16"/>
    <p:sldId id="316" r:id="rId17"/>
    <p:sldId id="278" r:id="rId18"/>
    <p:sldId id="279" r:id="rId19"/>
    <p:sldId id="317" r:id="rId20"/>
    <p:sldId id="280" r:id="rId21"/>
    <p:sldId id="318" r:id="rId22"/>
    <p:sldId id="281" r:id="rId23"/>
    <p:sldId id="282" r:id="rId24"/>
    <p:sldId id="313" r:id="rId25"/>
    <p:sldId id="314" r:id="rId26"/>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8" d="100"/>
          <a:sy n="68" d="100"/>
        </p:scale>
        <p:origin x="918" y="78"/>
      </p:cViewPr>
      <p:guideLst/>
    </p:cSldViewPr>
  </p:slideViewPr>
  <p:notesTextViewPr>
    <p:cViewPr>
      <p:scale>
        <a:sx n="1" d="1"/>
        <a:sy n="1" d="1"/>
      </p:scale>
      <p:origin x="0" y="0"/>
    </p:cViewPr>
  </p:notesTextViewPr>
  <p:notesViewPr>
    <p:cSldViewPr snapToGrid="0" showGuides="1">
      <p:cViewPr varScale="1">
        <p:scale>
          <a:sx n="76" d="100"/>
          <a:sy n="76" d="100"/>
        </p:scale>
        <p:origin x="272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50FABAFA-9D90-4B6C-95A1-503043E46FAB}" type="datetimeFigureOut">
              <a:rPr lang="en-US" smtClean="0"/>
              <a:t>5/2/2024</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CDCC7757-6264-420F-9201-02E9A21CB7A0}" type="slidenum">
              <a:rPr lang="en-US" smtClean="0"/>
              <a:t>‹#›</a:t>
            </a:fld>
            <a:endParaRPr lang="en-US" dirty="0"/>
          </a:p>
        </p:txBody>
      </p:sp>
    </p:spTree>
    <p:extLst>
      <p:ext uri="{BB962C8B-B14F-4D97-AF65-F5344CB8AC3E}">
        <p14:creationId xmlns:p14="http://schemas.microsoft.com/office/powerpoint/2010/main" val="285429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AC15EB1F-8DE4-48C3-A804-A05846A4049F}" type="datetimeFigureOut">
              <a:rPr lang="en-US" smtClean="0"/>
              <a:t>5/2/2024</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8AD115C9-E24C-4512-AA8B-319BB49F77B5}" type="slidenum">
              <a:rPr lang="en-US" smtClean="0"/>
              <a:t>‹#›</a:t>
            </a:fld>
            <a:endParaRPr lang="en-US" dirty="0"/>
          </a:p>
        </p:txBody>
      </p:sp>
    </p:spTree>
    <p:extLst>
      <p:ext uri="{BB962C8B-B14F-4D97-AF65-F5344CB8AC3E}">
        <p14:creationId xmlns:p14="http://schemas.microsoft.com/office/powerpoint/2010/main" val="212562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D115C9-E24C-4512-AA8B-319BB49F77B5}" type="slidenum">
              <a:rPr lang="en-US" smtClean="0"/>
              <a:t>1</a:t>
            </a:fld>
            <a:endParaRPr lang="en-US" dirty="0"/>
          </a:p>
        </p:txBody>
      </p:sp>
    </p:spTree>
    <p:extLst>
      <p:ext uri="{BB962C8B-B14F-4D97-AF65-F5344CB8AC3E}">
        <p14:creationId xmlns:p14="http://schemas.microsoft.com/office/powerpoint/2010/main" val="92151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5E0A0C-FFF2-4105-9F07-796FCC3D8DE3}" type="datetime1">
              <a:rPr lang="en-US" smtClean="0"/>
              <a:t>5/2/2024</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0888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54F2F0-E062-4E41-9176-AEE9734E64AC}" type="datetime1">
              <a:rPr lang="en-US" smtClean="0"/>
              <a:pPr/>
              <a:t>5/2/2024</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54506566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54F2F0-E062-4E41-9176-AEE9734E64AC}" type="datetime1">
              <a:rPr lang="en-US" smtClean="0"/>
              <a:pPr/>
              <a:t>5/2/2024</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1CF334-2D5C-4859-84A6-CA7E6E43FAEB}"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656892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254F2F0-E062-4E41-9176-AEE9734E64AC}" type="datetime1">
              <a:rPr lang="en-US" smtClean="0"/>
              <a:pPr/>
              <a:t>5/2/2024</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44610835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254F2F0-E062-4E41-9176-AEE9734E64AC}" type="datetime1">
              <a:rPr lang="en-US" smtClean="0"/>
              <a:pPr/>
              <a:t>5/2/2024</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CF334-2D5C-4859-84A6-CA7E6E43FAEB}"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9061639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254F2F0-E062-4E41-9176-AEE9734E64AC}" type="datetime1">
              <a:rPr lang="en-US" smtClean="0"/>
              <a:pPr/>
              <a:t>5/2/2024</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19474316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5D68D4-D432-4190-8060-492B59F98A87}" type="datetime1">
              <a:rPr lang="en-US" smtClean="0"/>
              <a:t>5/2/2024</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378403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F4EF83-7D73-495D-9915-41737B990DFC}" type="datetime1">
              <a:rPr lang="en-US" smtClean="0"/>
              <a:t>5/2/2024</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176048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12800" y="274638"/>
            <a:ext cx="10566400" cy="1143000"/>
          </a:xfrm>
        </p:spPr>
        <p:txBody>
          <a:bodyPr/>
          <a:lstStyle>
            <a:lvl1pPr>
              <a:defRPr>
                <a:solidFill>
                  <a:schemeClr val="tx2">
                    <a:lumMod val="50000"/>
                  </a:schemeClr>
                </a:solidFill>
                <a:effectLst/>
              </a:defRPr>
            </a:lvl1pPr>
          </a:lstStyle>
          <a:p>
            <a:r>
              <a:rPr lang="en-US"/>
              <a:t>Click to edit Master title style</a:t>
            </a:r>
            <a:endParaRPr lang="en-US" dirty="0"/>
          </a:p>
        </p:txBody>
      </p:sp>
      <p:sp>
        <p:nvSpPr>
          <p:cNvPr id="8" name="Content Placeholder 7"/>
          <p:cNvSpPr>
            <a:spLocks noGrp="1"/>
          </p:cNvSpPr>
          <p:nvPr>
            <p:ph sz="quarter" idx="13" hasCustomPrompt="1"/>
          </p:nvPr>
        </p:nvSpPr>
        <p:spPr>
          <a:xfrm>
            <a:off x="812800" y="1600200"/>
            <a:ext cx="10566400" cy="4114800"/>
          </a:xfrm>
        </p:spPr>
        <p:txBody>
          <a:bodyPr/>
          <a:lstStyle>
            <a:lvl1pPr>
              <a:buClr>
                <a:schemeClr val="tx2">
                  <a:lumMod val="50000"/>
                </a:schemeClr>
              </a:buClr>
              <a:defRPr>
                <a:solidFill>
                  <a:schemeClr val="tx2">
                    <a:lumMod val="50000"/>
                  </a:schemeClr>
                </a:solidFill>
              </a:defRPr>
            </a:lvl1pPr>
            <a:lvl2pPr>
              <a:buClr>
                <a:schemeClr val="tx2">
                  <a:lumMod val="50000"/>
                </a:schemeClr>
              </a:buClr>
              <a:defRPr>
                <a:solidFill>
                  <a:schemeClr val="tx2">
                    <a:lumMod val="50000"/>
                  </a:schemeClr>
                </a:solidFill>
              </a:defRPr>
            </a:lvl2pPr>
            <a:lvl3pPr>
              <a:buClr>
                <a:schemeClr val="tx2">
                  <a:lumMod val="50000"/>
                </a:schemeClr>
              </a:buClr>
              <a:defRPr>
                <a:solidFill>
                  <a:schemeClr val="tx2">
                    <a:lumMod val="50000"/>
                  </a:schemeClr>
                </a:solidFill>
              </a:defRPr>
            </a:lvl3pPr>
            <a:lvl4pPr>
              <a:buClr>
                <a:schemeClr val="tx2">
                  <a:lumMod val="50000"/>
                </a:schemeClr>
              </a:buClr>
              <a:defRPr>
                <a:solidFill>
                  <a:schemeClr val="tx2">
                    <a:lumMod val="50000"/>
                  </a:schemeClr>
                </a:solidFill>
              </a:defRPr>
            </a:lvl4pPr>
            <a:lvl5pPr>
              <a:buClr>
                <a:schemeClr val="tx2">
                  <a:lumMod val="50000"/>
                </a:schemeClr>
              </a:buClr>
              <a:defRPr>
                <a:solidFill>
                  <a:schemeClr val="tx2">
                    <a:lumMod val="50000"/>
                  </a:schemeClr>
                </a:solidFill>
              </a:defRPr>
            </a:lvl5pPr>
            <a:lvl6pPr>
              <a:buClr>
                <a:schemeClr val="tx2">
                  <a:lumMod val="50000"/>
                </a:schemeClr>
              </a:buClr>
              <a:defRPr>
                <a:solidFill>
                  <a:schemeClr val="tx2">
                    <a:lumMod val="50000"/>
                  </a:schemeClr>
                </a:solidFill>
              </a:defRPr>
            </a:lvl6pPr>
            <a:lvl7pPr>
              <a:buClr>
                <a:schemeClr val="tx2">
                  <a:lumMod val="50000"/>
                </a:schemeClr>
              </a:buClr>
              <a:defRPr>
                <a:solidFill>
                  <a:schemeClr val="tx2">
                    <a:lumMod val="50000"/>
                  </a:schemeClr>
                </a:solidFill>
              </a:defRPr>
            </a:lvl7pPr>
            <a:lvl8pPr>
              <a:buClr>
                <a:schemeClr val="tx2">
                  <a:lumMod val="50000"/>
                </a:schemeClr>
              </a:buClr>
              <a:defRPr>
                <a:solidFill>
                  <a:schemeClr val="tx2">
                    <a:lumMod val="50000"/>
                  </a:schemeClr>
                </a:solidFill>
              </a:defRPr>
            </a:lvl8pPr>
            <a:lvl9pPr>
              <a:buClr>
                <a:schemeClr val="tx2">
                  <a:lumMod val="50000"/>
                </a:schemeClr>
              </a:buClr>
              <a:defRPr>
                <a:solidFill>
                  <a:schemeClr val="tx2">
                    <a:lumMod val="50000"/>
                  </a:schemeClr>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3DF2905-D7E2-4171-961B-8EB802C66F9A}" type="datetime1">
              <a:rPr lang="en-US" smtClean="0"/>
              <a:t>5/2/2024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7978229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54F2F0-E062-4E41-9176-AEE9734E64AC}" type="datetime1">
              <a:rPr lang="en-US" smtClean="0"/>
              <a:pPr/>
              <a:t>5/2/2024</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61466260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C1B47C-16BC-4A9F-9E6E-9D1F33DC8ABD}" type="datetime1">
              <a:rPr lang="en-US" smtClean="0"/>
              <a:t>5/2/2024</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382937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54F2F0-E062-4E41-9176-AEE9734E64AC}" type="datetime1">
              <a:rPr lang="en-US" smtClean="0"/>
              <a:pPr/>
              <a:t>5/2/2024</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47074067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54F2F0-E062-4E41-9176-AEE9734E64AC}" type="datetime1">
              <a:rPr lang="en-US" smtClean="0"/>
              <a:pPr/>
              <a:t>5/2/2024</a:t>
            </a:fld>
            <a:endParaRPr lang="en-US" dirty="0"/>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41112234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52348D-B72F-4FC3-A127-851C5E7B3A9E}" type="datetime1">
              <a:rPr lang="en-US" smtClean="0"/>
              <a:t>5/2/2024</a:t>
            </a:fld>
            <a:endParaRPr lang="en-US" dirty="0"/>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44516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6EB1B-704A-4D5E-8D5F-456104532486}" type="datetime1">
              <a:rPr lang="en-US" smtClean="0"/>
              <a:t>5/2/2024</a:t>
            </a:fld>
            <a:endParaRPr lang="en-US" dirty="0"/>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655252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54F2F0-E062-4E41-9176-AEE9734E64AC}" type="datetime1">
              <a:rPr lang="en-US" smtClean="0"/>
              <a:pPr/>
              <a:t>5/2/2024</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94769318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54F2F0-E062-4E41-9176-AEE9734E64AC}" type="datetime1">
              <a:rPr lang="en-US" smtClean="0"/>
              <a:pPr/>
              <a:t>5/2/2024</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86279864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254F2F0-E062-4E41-9176-AEE9734E64AC}" type="datetime1">
              <a:rPr lang="en-US" smtClean="0"/>
              <a:pPr/>
              <a:t>5/2/2024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86320923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THAT ALL MAY BE ONE</a:t>
            </a:r>
          </a:p>
        </p:txBody>
      </p:sp>
      <p:sp>
        <p:nvSpPr>
          <p:cNvPr id="3" name="Subtitle 2"/>
          <p:cNvSpPr>
            <a:spLocks noGrp="1"/>
          </p:cNvSpPr>
          <p:nvPr>
            <p:ph type="subTitle" idx="1"/>
          </p:nvPr>
        </p:nvSpPr>
        <p:spPr/>
        <p:txBody>
          <a:bodyPr/>
          <a:lstStyle/>
          <a:p>
            <a:r>
              <a:rPr lang="en-US" dirty="0"/>
              <a:t>CSJ EDUCATIONAL NETWORK</a:t>
            </a:r>
          </a:p>
          <a:p>
            <a:r>
              <a:rPr lang="en-US" dirty="0"/>
              <a:t>MINISTERIAL FORMATION 2024</a:t>
            </a:r>
          </a:p>
        </p:txBody>
      </p:sp>
    </p:spTree>
    <p:extLst>
      <p:ext uri="{BB962C8B-B14F-4D97-AF65-F5344CB8AC3E}">
        <p14:creationId xmlns:p14="http://schemas.microsoft.com/office/powerpoint/2010/main" val="3866448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BC367-52B8-4204-B03E-66111BEBF8E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21CEFA2-947C-4ABC-A726-83DC05AE94FD}"/>
              </a:ext>
            </a:extLst>
          </p:cNvPr>
          <p:cNvSpPr>
            <a:spLocks noGrp="1"/>
          </p:cNvSpPr>
          <p:nvPr>
            <p:ph sz="quarter" idx="13"/>
          </p:nvPr>
        </p:nvSpPr>
        <p:spPr/>
        <p:txBody>
          <a:bodyPr/>
          <a:lstStyle/>
          <a:p>
            <a:pPr marL="0" indent="0">
              <a:buNone/>
            </a:pPr>
            <a:r>
              <a:rPr lang="en-US" sz="2400" dirty="0"/>
              <a:t>As the Father has sent me, so I send you…Receive the Holy Spirit									John 20:21-22</a:t>
            </a:r>
          </a:p>
          <a:p>
            <a:pPr marL="0" indent="0">
              <a:buNone/>
            </a:pPr>
            <a:r>
              <a:rPr lang="en-US" sz="2400" dirty="0"/>
              <a:t>The grace of the Lord Jesus Christ and the love of God and the fellowship</a:t>
            </a:r>
          </a:p>
          <a:p>
            <a:pPr marL="0" indent="0">
              <a:buNone/>
            </a:pPr>
            <a:r>
              <a:rPr lang="en-US" sz="2400" dirty="0"/>
              <a:t>of the Holy Spirit be with all of you  			2 Cor 13: 3							</a:t>
            </a:r>
          </a:p>
          <a:p>
            <a:pPr marL="0" indent="0">
              <a:buNone/>
            </a:pPr>
            <a:r>
              <a:rPr lang="en-US" sz="2400" dirty="0"/>
              <a:t>Go, therefore, and make disciples of all nations, baptizing them in </a:t>
            </a:r>
          </a:p>
          <a:p>
            <a:pPr marL="0" indent="0">
              <a:buNone/>
            </a:pPr>
            <a:r>
              <a:rPr lang="en-US" sz="2400" dirty="0"/>
              <a:t>the name of the Father, and of the Son, and of the Holy Spirit 										Mt 28:19	</a:t>
            </a:r>
            <a:r>
              <a:rPr lang="en-US" dirty="0"/>
              <a:t>			</a:t>
            </a:r>
          </a:p>
          <a:p>
            <a:endParaRPr lang="en-US" dirty="0"/>
          </a:p>
        </p:txBody>
      </p:sp>
    </p:spTree>
    <p:extLst>
      <p:ext uri="{BB962C8B-B14F-4D97-AF65-F5344CB8AC3E}">
        <p14:creationId xmlns:p14="http://schemas.microsoft.com/office/powerpoint/2010/main" val="147109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F87B-6D7F-4D04-8007-BDBBBAA423A1}"/>
              </a:ext>
            </a:extLst>
          </p:cNvPr>
          <p:cNvSpPr>
            <a:spLocks noGrp="1"/>
          </p:cNvSpPr>
          <p:nvPr>
            <p:ph type="title"/>
          </p:nvPr>
        </p:nvSpPr>
        <p:spPr/>
        <p:txBody>
          <a:bodyPr/>
          <a:lstStyle/>
          <a:p>
            <a:r>
              <a:rPr lang="en-US" b="1" dirty="0"/>
              <a:t>DO THIS IN MEMORY OF ME</a:t>
            </a:r>
          </a:p>
        </p:txBody>
      </p:sp>
      <p:sp>
        <p:nvSpPr>
          <p:cNvPr id="3" name="Content Placeholder 2">
            <a:extLst>
              <a:ext uri="{FF2B5EF4-FFF2-40B4-BE49-F238E27FC236}">
                <a16:creationId xmlns:a16="http://schemas.microsoft.com/office/drawing/2014/main" id="{1E5B4295-E7F7-4F5F-BAF9-143D450EAAFF}"/>
              </a:ext>
            </a:extLst>
          </p:cNvPr>
          <p:cNvSpPr>
            <a:spLocks noGrp="1"/>
          </p:cNvSpPr>
          <p:nvPr>
            <p:ph sz="quarter" idx="13"/>
          </p:nvPr>
        </p:nvSpPr>
        <p:spPr/>
        <p:txBody>
          <a:bodyPr>
            <a:normAutofit fontScale="92500" lnSpcReduction="10000"/>
          </a:bodyPr>
          <a:lstStyle/>
          <a:p>
            <a:pPr marL="0" indent="0">
              <a:lnSpc>
                <a:spcPct val="250000"/>
              </a:lnSpc>
              <a:buNone/>
            </a:pPr>
            <a:r>
              <a:rPr lang="en-US" sz="3200" dirty="0">
                <a:effectLst/>
                <a:latin typeface="Arial" panose="020B0604020202020204" pitchFamily="34" charset="0"/>
                <a:ea typeface="Times New Roman" panose="02020603050405020304" pitchFamily="18" charset="0"/>
                <a:cs typeface="Times New Roman" panose="02020603050405020304" pitchFamily="18" charset="0"/>
              </a:rPr>
              <a:t> “That all may be one, as you, Father, are in me and I in you.  I pray that they may be one in us….”  </a:t>
            </a:r>
          </a:p>
          <a:p>
            <a:pPr>
              <a:lnSpc>
                <a:spcPct val="250000"/>
              </a:lnSpc>
            </a:pPr>
            <a:endParaRPr lang="en-US" sz="3200" dirty="0">
              <a:latin typeface="Arial" panose="020B0604020202020204" pitchFamily="34" charset="0"/>
              <a:ea typeface="Times New Roman" panose="02020603050405020304" pitchFamily="18" charset="0"/>
              <a:cs typeface="Times New Roman" panose="02020603050405020304" pitchFamily="18" charset="0"/>
            </a:endParaRPr>
          </a:p>
          <a:p>
            <a:pPr marL="3200400" lvl="7" indent="0">
              <a:buNone/>
            </a:pPr>
            <a:r>
              <a:rPr lang="en-US" sz="2900" dirty="0">
                <a:effectLst/>
                <a:latin typeface="Arial" panose="020B0604020202020204" pitchFamily="34" charset="0"/>
                <a:ea typeface="Times New Roman" panose="02020603050405020304" pitchFamily="18" charset="0"/>
                <a:cs typeface="Times New Roman" panose="02020603050405020304" pitchFamily="18" charset="0"/>
              </a:rPr>
              <a:t>					John 17:21</a:t>
            </a:r>
            <a:endParaRPr lang="en-US" sz="2900" dirty="0"/>
          </a:p>
        </p:txBody>
      </p:sp>
    </p:spTree>
    <p:extLst>
      <p:ext uri="{BB962C8B-B14F-4D97-AF65-F5344CB8AC3E}">
        <p14:creationId xmlns:p14="http://schemas.microsoft.com/office/powerpoint/2010/main" val="2466388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61A04-3D53-4F86-95C6-092AD145FE4E}"/>
              </a:ext>
            </a:extLst>
          </p:cNvPr>
          <p:cNvSpPr>
            <a:spLocks noGrp="1"/>
          </p:cNvSpPr>
          <p:nvPr>
            <p:ph type="title"/>
          </p:nvPr>
        </p:nvSpPr>
        <p:spPr/>
        <p:txBody>
          <a:bodyPr/>
          <a:lstStyle/>
          <a:p>
            <a:r>
              <a:rPr lang="en-US" b="1" dirty="0"/>
              <a:t>UNITY</a:t>
            </a:r>
          </a:p>
        </p:txBody>
      </p:sp>
      <p:sp>
        <p:nvSpPr>
          <p:cNvPr id="3" name="Content Placeholder 2">
            <a:extLst>
              <a:ext uri="{FF2B5EF4-FFF2-40B4-BE49-F238E27FC236}">
                <a16:creationId xmlns:a16="http://schemas.microsoft.com/office/drawing/2014/main" id="{F33FF4BF-7E78-45EB-9A71-D8400D368869}"/>
              </a:ext>
            </a:extLst>
          </p:cNvPr>
          <p:cNvSpPr>
            <a:spLocks noGrp="1"/>
          </p:cNvSpPr>
          <p:nvPr>
            <p:ph sz="quarter" idx="13"/>
          </p:nvPr>
        </p:nvSpPr>
        <p:spPr/>
        <p:txBody>
          <a:bodyPr/>
          <a:lstStyle/>
          <a:p>
            <a:pPr marL="0" indent="0">
              <a:buNone/>
            </a:pPr>
            <a:r>
              <a:rPr lang="en-US" sz="2800" dirty="0"/>
              <a:t>The Body of Christ—”there is neither Jew nor Greek, slave nor free person, male or female, for you are all one in Christ										Gal 3:28</a:t>
            </a:r>
          </a:p>
          <a:p>
            <a:endParaRPr lang="en-US" sz="2800" dirty="0"/>
          </a:p>
          <a:p>
            <a:pPr marL="0" indent="0">
              <a:buNone/>
            </a:pPr>
            <a:r>
              <a:rPr lang="en-US" sz="2800" dirty="0"/>
              <a:t>Everything is created by God</a:t>
            </a:r>
          </a:p>
          <a:p>
            <a:pPr marL="0" indent="0">
              <a:buNone/>
            </a:pPr>
            <a:r>
              <a:rPr lang="en-US" sz="2800" dirty="0"/>
              <a:t>We are here to awaken from our illusion of separateness	</a:t>
            </a:r>
          </a:p>
          <a:p>
            <a:pPr marL="0" indent="0">
              <a:buNone/>
            </a:pPr>
            <a:r>
              <a:rPr lang="en-US" sz="2800" dirty="0"/>
              <a:t>								Thich Nhat Hanh</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948825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7722A-56A8-42F2-88C4-A835E9139258}"/>
              </a:ext>
            </a:extLst>
          </p:cNvPr>
          <p:cNvSpPr>
            <a:spLocks noGrp="1"/>
          </p:cNvSpPr>
          <p:nvPr>
            <p:ph type="title"/>
          </p:nvPr>
        </p:nvSpPr>
        <p:spPr/>
        <p:txBody>
          <a:bodyPr anchor="b">
            <a:normAutofit/>
          </a:bodyPr>
          <a:lstStyle/>
          <a:p>
            <a:r>
              <a:rPr lang="en-US" dirty="0"/>
              <a:t>A beautiful yet wounded world</a:t>
            </a:r>
          </a:p>
        </p:txBody>
      </p:sp>
      <p:pic>
        <p:nvPicPr>
          <p:cNvPr id="5" name="Picture 4" descr="Satellite view of Earth">
            <a:extLst>
              <a:ext uri="{FF2B5EF4-FFF2-40B4-BE49-F238E27FC236}">
                <a16:creationId xmlns:a16="http://schemas.microsoft.com/office/drawing/2014/main" id="{375DCDBA-F188-756B-5320-7103CEFAF788}"/>
              </a:ext>
            </a:extLst>
          </p:cNvPr>
          <p:cNvPicPr>
            <a:picLocks noChangeAspect="1"/>
          </p:cNvPicPr>
          <p:nvPr/>
        </p:nvPicPr>
        <p:blipFill rotWithShape="1">
          <a:blip r:embed="rId2"/>
          <a:srcRect t="24854" b="23223"/>
          <a:stretch/>
        </p:blipFill>
        <p:spPr>
          <a:xfrm>
            <a:off x="812800" y="1600200"/>
            <a:ext cx="10566400" cy="4114800"/>
          </a:xfrm>
          <a:prstGeom prst="rect">
            <a:avLst/>
          </a:prstGeom>
          <a:noFill/>
        </p:spPr>
      </p:pic>
    </p:spTree>
    <p:extLst>
      <p:ext uri="{BB962C8B-B14F-4D97-AF65-F5344CB8AC3E}">
        <p14:creationId xmlns:p14="http://schemas.microsoft.com/office/powerpoint/2010/main" val="123344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5156E4E-FFAC-BB80-1341-E1EF7C4AF671}"/>
              </a:ext>
            </a:extLst>
          </p:cNvPr>
          <p:cNvSpPr>
            <a:spLocks noGrp="1"/>
          </p:cNvSpPr>
          <p:nvPr>
            <p:ph type="title"/>
          </p:nvPr>
        </p:nvSpPr>
        <p:spPr/>
        <p:txBody>
          <a:bodyPr/>
          <a:lstStyle/>
          <a:p>
            <a:r>
              <a:rPr lang="en-US" b="1" dirty="0"/>
              <a:t>17</a:t>
            </a:r>
            <a:r>
              <a:rPr lang="en-US" b="1" baseline="30000" dirty="0"/>
              <a:t>TH</a:t>
            </a:r>
            <a:r>
              <a:rPr lang="en-US" b="1" dirty="0"/>
              <a:t> CENTURY FRANCE</a:t>
            </a:r>
          </a:p>
        </p:txBody>
      </p:sp>
      <p:sp>
        <p:nvSpPr>
          <p:cNvPr id="8" name="Content Placeholder 2">
            <a:extLst>
              <a:ext uri="{FF2B5EF4-FFF2-40B4-BE49-F238E27FC236}">
                <a16:creationId xmlns:a16="http://schemas.microsoft.com/office/drawing/2014/main" id="{E0BAEFBB-670D-66A5-6376-3FC635CCB3D5}"/>
              </a:ext>
            </a:extLst>
          </p:cNvPr>
          <p:cNvSpPr>
            <a:spLocks noGrp="1"/>
          </p:cNvSpPr>
          <p:nvPr>
            <p:ph sz="quarter" idx="13"/>
          </p:nvPr>
        </p:nvSpPr>
        <p:spPr/>
        <p:txBody>
          <a:bodyPr/>
          <a:lstStyle/>
          <a:p>
            <a:r>
              <a:rPr lang="en-US" sz="3600" b="0" i="0" dirty="0">
                <a:solidFill>
                  <a:srgbClr val="040C28"/>
                </a:solidFill>
                <a:effectLst/>
                <a:latin typeface="Google Sans"/>
              </a:rPr>
              <a:t>Period </a:t>
            </a:r>
            <a:r>
              <a:rPr lang="en-US" sz="2800" b="0" i="0" dirty="0">
                <a:solidFill>
                  <a:srgbClr val="040C28"/>
                </a:solidFill>
                <a:effectLst/>
                <a:latin typeface="Google Sans"/>
              </a:rPr>
              <a:t> of political, economic, religious, and social crises</a:t>
            </a:r>
          </a:p>
          <a:p>
            <a:r>
              <a:rPr lang="en-US" sz="2800" dirty="0">
                <a:solidFill>
                  <a:srgbClr val="040C28"/>
                </a:solidFill>
                <a:latin typeface="Google Sans"/>
              </a:rPr>
              <a:t>Following wars of religion</a:t>
            </a:r>
          </a:p>
          <a:p>
            <a:r>
              <a:rPr lang="en-US" sz="2800" dirty="0">
                <a:solidFill>
                  <a:srgbClr val="040C28"/>
                </a:solidFill>
                <a:latin typeface="Google Sans"/>
              </a:rPr>
              <a:t>Increase of royal power following efforts to overthrow the monarchy</a:t>
            </a:r>
          </a:p>
          <a:p>
            <a:r>
              <a:rPr lang="en-US" sz="2800" dirty="0">
                <a:solidFill>
                  <a:srgbClr val="040C28"/>
                </a:solidFill>
                <a:latin typeface="Google Sans"/>
              </a:rPr>
              <a:t>High taxes, social inequities</a:t>
            </a:r>
            <a:endParaRPr lang="en-US" sz="2800" dirty="0"/>
          </a:p>
        </p:txBody>
      </p:sp>
    </p:spTree>
    <p:extLst>
      <p:ext uri="{BB962C8B-B14F-4D97-AF65-F5344CB8AC3E}">
        <p14:creationId xmlns:p14="http://schemas.microsoft.com/office/powerpoint/2010/main" val="3450032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7E84C-4EDE-40D4-A7CF-00A60D0BCD32}"/>
              </a:ext>
            </a:extLst>
          </p:cNvPr>
          <p:cNvSpPr>
            <a:spLocks noGrp="1"/>
          </p:cNvSpPr>
          <p:nvPr>
            <p:ph type="title"/>
          </p:nvPr>
        </p:nvSpPr>
        <p:spPr/>
        <p:txBody>
          <a:bodyPr/>
          <a:lstStyle/>
          <a:p>
            <a:r>
              <a:rPr lang="en-US" b="1" dirty="0"/>
              <a:t>THE MISSION OF SISTERS OF ST. JOSEPH</a:t>
            </a:r>
          </a:p>
        </p:txBody>
      </p:sp>
      <p:sp>
        <p:nvSpPr>
          <p:cNvPr id="3" name="Content Placeholder 2">
            <a:extLst>
              <a:ext uri="{FF2B5EF4-FFF2-40B4-BE49-F238E27FC236}">
                <a16:creationId xmlns:a16="http://schemas.microsoft.com/office/drawing/2014/main" id="{8368AF55-5014-46D4-8FA6-78C99EE5A741}"/>
              </a:ext>
            </a:extLst>
          </p:cNvPr>
          <p:cNvSpPr>
            <a:spLocks noGrp="1"/>
          </p:cNvSpPr>
          <p:nvPr>
            <p:ph sz="quarter" idx="13"/>
          </p:nvPr>
        </p:nvSpPr>
        <p:spPr>
          <a:xfrm>
            <a:off x="812800" y="1600199"/>
            <a:ext cx="10566400" cy="4673991"/>
          </a:xfrm>
        </p:spPr>
        <p:txBody>
          <a:bodyPr>
            <a:normAutofit/>
          </a:bodyPr>
          <a:lstStyle/>
          <a:p>
            <a:pPr marL="457200" marR="0" indent="-457200">
              <a:spcBef>
                <a:spcPts val="0"/>
              </a:spcBef>
              <a:spcAft>
                <a:spcPts val="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11.The life and works of our Congregation are directed to a single end:</a:t>
            </a:r>
            <a:endParaRPr lang="en-US" dirty="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		THE UNION OF OURSELVES AND ALL PEOPLE</a:t>
            </a:r>
            <a:endParaRPr lang="en-US" dirty="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		WITH GOD AND WITH ONE ANOTHER IN AND</a:t>
            </a:r>
          </a:p>
          <a:p>
            <a:pPr marL="400050" lvl="1" indent="0">
              <a:spcBef>
                <a:spcPts val="0"/>
              </a:spcBef>
              <a:spcAft>
                <a:spcPts val="0"/>
              </a:spcAft>
              <a:buNone/>
            </a:pPr>
            <a:r>
              <a:rPr lang="en-US" dirty="0">
                <a:latin typeface="Arial" panose="020B0604020202020204" pitchFamily="34" charset="0"/>
                <a:ea typeface="Times New Roman" panose="02020603050405020304" pitchFamily="18" charset="0"/>
                <a:cs typeface="Times New Roman" panose="02020603050405020304" pitchFamily="18" charset="0"/>
              </a:rPr>
              <a:t>	</a:t>
            </a:r>
            <a:r>
              <a:rPr lang="en-US" dirty="0">
                <a:effectLst/>
                <a:latin typeface="Arial" panose="020B0604020202020204" pitchFamily="34" charset="0"/>
                <a:ea typeface="Times New Roman" panose="02020603050405020304" pitchFamily="18" charset="0"/>
                <a:cs typeface="Times New Roman" panose="02020603050405020304" pitchFamily="18" charset="0"/>
              </a:rPr>
              <a:t> 	THROUGH CHRIST JESUS.</a:t>
            </a:r>
            <a:endParaRPr lang="en-US" dirty="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This purpose requires of us docility to the Spirit, profound humility, and zeal which is characterized by gentleness, joy, and peace.</a:t>
            </a:r>
            <a:endParaRPr lang="en-US" dirty="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12.	Our mission as Sisters of Saint Joseph flows from the purpose for which the Congregation exists:  We live and work that all people may be united with God and with one another.  It is rooted in the mission of Christ, the same mission which continually unfolds in the Church, “that all may be one, as you, Father, are in me and I in you.  I pray that they may be one in us….”  (John 17:21).</a:t>
            </a:r>
            <a:endParaRPr lang="en-US" dirty="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46062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41199-0D55-4752-9A02-0FD76A274047}"/>
              </a:ext>
            </a:extLst>
          </p:cNvPr>
          <p:cNvSpPr>
            <a:spLocks noGrp="1"/>
          </p:cNvSpPr>
          <p:nvPr>
            <p:ph type="title"/>
          </p:nvPr>
        </p:nvSpPr>
        <p:spPr/>
        <p:txBody>
          <a:bodyPr/>
          <a:lstStyle/>
          <a:p>
            <a:r>
              <a:rPr lang="en-US" b="1" dirty="0"/>
              <a:t>MINISTRY</a:t>
            </a:r>
          </a:p>
        </p:txBody>
      </p:sp>
      <p:sp>
        <p:nvSpPr>
          <p:cNvPr id="3" name="Content Placeholder 2">
            <a:extLst>
              <a:ext uri="{FF2B5EF4-FFF2-40B4-BE49-F238E27FC236}">
                <a16:creationId xmlns:a16="http://schemas.microsoft.com/office/drawing/2014/main" id="{AD0FD636-97F4-461F-BC33-A573DB17AAA4}"/>
              </a:ext>
            </a:extLst>
          </p:cNvPr>
          <p:cNvSpPr>
            <a:spLocks noGrp="1"/>
          </p:cNvSpPr>
          <p:nvPr>
            <p:ph sz="quarter" idx="13"/>
          </p:nvPr>
        </p:nvSpPr>
        <p:spPr/>
        <p:txBody>
          <a:bodyPr/>
          <a:lstStyle/>
          <a:p>
            <a:r>
              <a:rPr lang="en-US" sz="2800" dirty="0">
                <a:effectLst/>
                <a:latin typeface="Arial" panose="020B0604020202020204" pitchFamily="34" charset="0"/>
                <a:ea typeface="Times New Roman" panose="02020603050405020304" pitchFamily="18" charset="0"/>
                <a:cs typeface="Times New Roman" panose="02020603050405020304" pitchFamily="18" charset="0"/>
              </a:rPr>
              <a:t>13.	To bring about this unity, we search out and undertake any spiritual and corporal work of mercy that may be within the power of the Congregation.  According to our tradition we encourage and assist those who desire to follow Christ more closely, and we work to alleviate the conditions which cause ignorance, poverty, suffering, and oppression.    Constitution #11-13</a:t>
            </a:r>
            <a:endParaRPr lang="en-US" sz="2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397832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D417D-8EF8-4A12-87B8-A89F3F070E4D}"/>
              </a:ext>
            </a:extLst>
          </p:cNvPr>
          <p:cNvSpPr>
            <a:spLocks noGrp="1"/>
          </p:cNvSpPr>
          <p:nvPr>
            <p:ph type="title"/>
          </p:nvPr>
        </p:nvSpPr>
        <p:spPr/>
        <p:txBody>
          <a:bodyPr/>
          <a:lstStyle/>
          <a:p>
            <a:r>
              <a:rPr lang="en-US" b="1" dirty="0"/>
              <a:t>SMALL GROUP CONVERSATION</a:t>
            </a:r>
          </a:p>
        </p:txBody>
      </p:sp>
      <p:sp>
        <p:nvSpPr>
          <p:cNvPr id="3" name="Content Placeholder 2">
            <a:extLst>
              <a:ext uri="{FF2B5EF4-FFF2-40B4-BE49-F238E27FC236}">
                <a16:creationId xmlns:a16="http://schemas.microsoft.com/office/drawing/2014/main" id="{B5F431AF-6A8A-4986-9344-14BBDA9CDC45}"/>
              </a:ext>
            </a:extLst>
          </p:cNvPr>
          <p:cNvSpPr>
            <a:spLocks noGrp="1"/>
          </p:cNvSpPr>
          <p:nvPr>
            <p:ph sz="quarter" idx="13"/>
          </p:nvPr>
        </p:nvSpPr>
        <p:spPr/>
        <p:txBody>
          <a:bodyPr>
            <a:normAutofit/>
          </a:bodyPr>
          <a:lstStyle/>
          <a:p>
            <a:r>
              <a:rPr lang="en-US" sz="3200" dirty="0"/>
              <a:t>What makes sense?</a:t>
            </a:r>
          </a:p>
          <a:p>
            <a:r>
              <a:rPr lang="en-US" sz="3200" dirty="0"/>
              <a:t>What is applicable to your classrooms?  Your school communities?</a:t>
            </a:r>
          </a:p>
        </p:txBody>
      </p:sp>
    </p:spTree>
    <p:extLst>
      <p:ext uri="{BB962C8B-B14F-4D97-AF65-F5344CB8AC3E}">
        <p14:creationId xmlns:p14="http://schemas.microsoft.com/office/powerpoint/2010/main" val="1130547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7BA6AA4-8752-2A1B-224D-A1A072C853C4}"/>
              </a:ext>
            </a:extLst>
          </p:cNvPr>
          <p:cNvSpPr>
            <a:spLocks noGrp="1"/>
          </p:cNvSpPr>
          <p:nvPr>
            <p:ph type="ctrTitle"/>
          </p:nvPr>
        </p:nvSpPr>
        <p:spPr/>
        <p:txBody>
          <a:bodyPr/>
          <a:lstStyle/>
          <a:p>
            <a:r>
              <a:rPr lang="en-US" sz="6600" dirty="0"/>
              <a:t>BREAK</a:t>
            </a:r>
          </a:p>
        </p:txBody>
      </p:sp>
      <p:sp>
        <p:nvSpPr>
          <p:cNvPr id="10" name="Subtitle 2">
            <a:extLst>
              <a:ext uri="{FF2B5EF4-FFF2-40B4-BE49-F238E27FC236}">
                <a16:creationId xmlns:a16="http://schemas.microsoft.com/office/drawing/2014/main" id="{9518B9EE-FCDC-681D-9902-6786541B452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58762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20ECCAD-49DF-4357-B9F3-865FEFAB99E4}"/>
              </a:ext>
            </a:extLst>
          </p:cNvPr>
          <p:cNvSpPr>
            <a:spLocks noGrp="1"/>
          </p:cNvSpPr>
          <p:nvPr>
            <p:ph type="ctrTitle"/>
          </p:nvPr>
        </p:nvSpPr>
        <p:spPr/>
        <p:txBody>
          <a:bodyPr/>
          <a:lstStyle/>
          <a:p>
            <a:r>
              <a:rPr lang="en-US" dirty="0"/>
              <a:t>What is a maxim?</a:t>
            </a:r>
          </a:p>
        </p:txBody>
      </p:sp>
      <p:sp>
        <p:nvSpPr>
          <p:cNvPr id="5" name="Subtitle 4">
            <a:extLst>
              <a:ext uri="{FF2B5EF4-FFF2-40B4-BE49-F238E27FC236}">
                <a16:creationId xmlns:a16="http://schemas.microsoft.com/office/drawing/2014/main" id="{30862F20-FA0E-46AC-97A7-689AD582503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05235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5C7F-AB99-4F06-9074-3CCF2E677FC4}"/>
              </a:ext>
            </a:extLst>
          </p:cNvPr>
          <p:cNvSpPr>
            <a:spLocks noGrp="1"/>
          </p:cNvSpPr>
          <p:nvPr>
            <p:ph type="title"/>
          </p:nvPr>
        </p:nvSpPr>
        <p:spPr/>
        <p:txBody>
          <a:bodyPr/>
          <a:lstStyle/>
          <a:p>
            <a:r>
              <a:rPr lang="en-US" b="1" dirty="0"/>
              <a:t>PURPOSE OF THE SESSION</a:t>
            </a:r>
          </a:p>
        </p:txBody>
      </p:sp>
      <p:sp>
        <p:nvSpPr>
          <p:cNvPr id="3" name="Content Placeholder 2">
            <a:extLst>
              <a:ext uri="{FF2B5EF4-FFF2-40B4-BE49-F238E27FC236}">
                <a16:creationId xmlns:a16="http://schemas.microsoft.com/office/drawing/2014/main" id="{4ABEF791-C3EC-4778-AA84-1EDC6888DA4A}"/>
              </a:ext>
            </a:extLst>
          </p:cNvPr>
          <p:cNvSpPr>
            <a:spLocks noGrp="1"/>
          </p:cNvSpPr>
          <p:nvPr>
            <p:ph sz="quarter" idx="13"/>
          </p:nvPr>
        </p:nvSpPr>
        <p:spPr/>
        <p:txBody>
          <a:bodyPr>
            <a:normAutofit/>
          </a:bodyPr>
          <a:lstStyle/>
          <a:p>
            <a:r>
              <a:rPr lang="en-US" sz="4400" dirty="0"/>
              <a:t>To reflect on Jesus’ mission in terms of unity and reconciliation—a key aspect of CSSJ spirituality</a:t>
            </a:r>
          </a:p>
          <a:p>
            <a:r>
              <a:rPr lang="en-US" sz="4400" dirty="0"/>
              <a:t>To introduce Fr. Medaille’s Maxims</a:t>
            </a:r>
          </a:p>
        </p:txBody>
      </p:sp>
    </p:spTree>
    <p:extLst>
      <p:ext uri="{BB962C8B-B14F-4D97-AF65-F5344CB8AC3E}">
        <p14:creationId xmlns:p14="http://schemas.microsoft.com/office/powerpoint/2010/main" val="3766872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A136-125B-448F-ADEA-5FF34396635E}"/>
              </a:ext>
            </a:extLst>
          </p:cNvPr>
          <p:cNvSpPr>
            <a:spLocks noGrp="1"/>
          </p:cNvSpPr>
          <p:nvPr>
            <p:ph type="title"/>
          </p:nvPr>
        </p:nvSpPr>
        <p:spPr/>
        <p:txBody>
          <a:bodyPr/>
          <a:lstStyle/>
          <a:p>
            <a:pPr algn="ctr"/>
            <a:r>
              <a:rPr lang="en-US" sz="4800" b="1" dirty="0"/>
              <a:t>MAXIM</a:t>
            </a:r>
          </a:p>
        </p:txBody>
      </p:sp>
      <p:sp>
        <p:nvSpPr>
          <p:cNvPr id="3" name="Content Placeholder 2">
            <a:extLst>
              <a:ext uri="{FF2B5EF4-FFF2-40B4-BE49-F238E27FC236}">
                <a16:creationId xmlns:a16="http://schemas.microsoft.com/office/drawing/2014/main" id="{E75C541D-8C9D-42AD-A147-B7DA7537034F}"/>
              </a:ext>
            </a:extLst>
          </p:cNvPr>
          <p:cNvSpPr>
            <a:spLocks noGrp="1"/>
          </p:cNvSpPr>
          <p:nvPr>
            <p:ph sz="quarter" idx="13"/>
          </p:nvPr>
        </p:nvSpPr>
        <p:spPr/>
        <p:txBody>
          <a:bodyPr>
            <a:normAutofit/>
          </a:bodyPr>
          <a:lstStyle/>
          <a:p>
            <a:r>
              <a:rPr lang="en-US" sz="2800" dirty="0"/>
              <a:t>Short, pithy statement expressing a general truth, fundamental concept, or rule of conduct</a:t>
            </a:r>
          </a:p>
          <a:p>
            <a:r>
              <a:rPr lang="en-US" sz="2800" dirty="0"/>
              <a:t>A proverb—nugget of wisdom—expressing something universal, common to human existence</a:t>
            </a:r>
            <a:br>
              <a:rPr lang="en-US" sz="2800" dirty="0"/>
            </a:br>
            <a:endParaRPr lang="en-US" sz="2800" dirty="0"/>
          </a:p>
          <a:p>
            <a:r>
              <a:rPr lang="en-US" sz="2800" dirty="0"/>
              <a:t>Common in most religious and cultural traditions</a:t>
            </a:r>
          </a:p>
        </p:txBody>
      </p:sp>
    </p:spTree>
    <p:extLst>
      <p:ext uri="{BB962C8B-B14F-4D97-AF65-F5344CB8AC3E}">
        <p14:creationId xmlns:p14="http://schemas.microsoft.com/office/powerpoint/2010/main" val="704278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99488-C32E-436E-8C91-64DD861E21C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CF13093-673F-4FD1-A2C3-F990D726D4C1}"/>
              </a:ext>
            </a:extLst>
          </p:cNvPr>
          <p:cNvSpPr>
            <a:spLocks noGrp="1"/>
          </p:cNvSpPr>
          <p:nvPr>
            <p:ph sz="quarter" idx="13"/>
          </p:nvPr>
        </p:nvSpPr>
        <p:spPr/>
        <p:txBody>
          <a:bodyPr>
            <a:normAutofit/>
          </a:bodyPr>
          <a:lstStyle/>
          <a:p>
            <a:pPr marL="0" indent="0" algn="ctr">
              <a:lnSpc>
                <a:spcPct val="200000"/>
              </a:lnSpc>
              <a:buNone/>
            </a:pPr>
            <a:r>
              <a:rPr lang="en-US" sz="3600" b="1" dirty="0"/>
              <a:t>What maxim/proverb do you know from family/school/study?</a:t>
            </a:r>
          </a:p>
        </p:txBody>
      </p:sp>
    </p:spTree>
    <p:extLst>
      <p:ext uri="{BB962C8B-B14F-4D97-AF65-F5344CB8AC3E}">
        <p14:creationId xmlns:p14="http://schemas.microsoft.com/office/powerpoint/2010/main" val="339256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8195C-0DF2-496C-8947-2810487B846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D74A4E4-932D-4681-9DE2-062E481EA1CF}"/>
              </a:ext>
            </a:extLst>
          </p:cNvPr>
          <p:cNvSpPr>
            <a:spLocks noGrp="1"/>
          </p:cNvSpPr>
          <p:nvPr>
            <p:ph sz="quarter" idx="13"/>
          </p:nvPr>
        </p:nvSpPr>
        <p:spPr/>
        <p:txBody>
          <a:bodyPr/>
          <a:lstStyle/>
          <a:p>
            <a:pPr marL="0" marR="0" indent="0">
              <a:spcBef>
                <a:spcPts val="0"/>
              </a:spcBef>
              <a:spcAft>
                <a:spcPts val="0"/>
              </a:spcAft>
              <a:buNone/>
            </a:pPr>
            <a:r>
              <a:rPr lang="en-US" sz="3600" dirty="0">
                <a:ln>
                  <a:noFill/>
                </a:ln>
                <a:solidFill>
                  <a:srgbClr val="000000"/>
                </a:solidFill>
                <a:effectLst/>
                <a:latin typeface="Times New Roman" panose="02020603050405020304" pitchFamily="18" charset="0"/>
                <a:ea typeface="Arial Unicode MS"/>
                <a:cs typeface="Arial Unicode MS"/>
              </a:rPr>
              <a:t>Don’t count your chickens before they hatch”</a:t>
            </a:r>
            <a:endParaRPr lang="en-US" sz="3600" dirty="0">
              <a:ln>
                <a:noFill/>
              </a:ln>
              <a:solidFill>
                <a:srgbClr val="000000"/>
              </a:solidFill>
              <a:effectLst/>
              <a:latin typeface="Helvetica Neue"/>
              <a:ea typeface="Arial Unicode MS"/>
              <a:cs typeface="Arial Unicode MS"/>
            </a:endParaRPr>
          </a:p>
          <a:p>
            <a:pPr marL="0" marR="0" indent="0">
              <a:spcBef>
                <a:spcPts val="0"/>
              </a:spcBef>
              <a:spcAft>
                <a:spcPts val="0"/>
              </a:spcAft>
              <a:buNone/>
            </a:pPr>
            <a:r>
              <a:rPr lang="en-US" sz="3600" dirty="0">
                <a:ln>
                  <a:noFill/>
                </a:ln>
                <a:solidFill>
                  <a:srgbClr val="000000"/>
                </a:solidFill>
                <a:effectLst/>
                <a:latin typeface="Times New Roman" panose="02020603050405020304" pitchFamily="18" charset="0"/>
                <a:ea typeface="Arial Unicode MS"/>
                <a:cs typeface="Arial Unicode MS"/>
              </a:rPr>
              <a:t>“A stitch in time saves nine”</a:t>
            </a:r>
            <a:endParaRPr lang="en-US" sz="3600" dirty="0">
              <a:ln>
                <a:noFill/>
              </a:ln>
              <a:solidFill>
                <a:srgbClr val="000000"/>
              </a:solidFill>
              <a:effectLst/>
              <a:latin typeface="Helvetica Neue"/>
              <a:ea typeface="Arial Unicode MS"/>
              <a:cs typeface="Arial Unicode MS"/>
            </a:endParaRPr>
          </a:p>
          <a:p>
            <a:pPr marL="0" marR="0" indent="0">
              <a:spcBef>
                <a:spcPts val="0"/>
              </a:spcBef>
              <a:spcAft>
                <a:spcPts val="0"/>
              </a:spcAft>
              <a:buNone/>
            </a:pPr>
            <a:r>
              <a:rPr lang="en-US" sz="3600" dirty="0">
                <a:ln>
                  <a:noFill/>
                </a:ln>
                <a:solidFill>
                  <a:srgbClr val="000000"/>
                </a:solidFill>
                <a:effectLst/>
                <a:latin typeface="Times New Roman" panose="02020603050405020304" pitchFamily="18" charset="0"/>
                <a:ea typeface="Arial Unicode MS"/>
                <a:cs typeface="Arial Unicode MS"/>
              </a:rPr>
              <a:t>“Absence makes the heart grow fonder”</a:t>
            </a:r>
            <a:endParaRPr lang="en-US" sz="3600" dirty="0">
              <a:ln>
                <a:noFill/>
              </a:ln>
              <a:solidFill>
                <a:srgbClr val="000000"/>
              </a:solidFill>
              <a:effectLst/>
              <a:latin typeface="Helvetica Neue"/>
              <a:ea typeface="Arial Unicode MS"/>
              <a:cs typeface="Arial Unicode MS"/>
            </a:endParaRPr>
          </a:p>
          <a:p>
            <a:pPr marL="0" marR="0" indent="0">
              <a:spcBef>
                <a:spcPts val="0"/>
              </a:spcBef>
              <a:spcAft>
                <a:spcPts val="0"/>
              </a:spcAft>
              <a:buNone/>
            </a:pPr>
            <a:r>
              <a:rPr lang="en-US" sz="3600" dirty="0">
                <a:ln>
                  <a:noFill/>
                </a:ln>
                <a:solidFill>
                  <a:srgbClr val="000000"/>
                </a:solidFill>
                <a:effectLst/>
                <a:latin typeface="Times New Roman" panose="02020603050405020304" pitchFamily="18" charset="0"/>
                <a:ea typeface="Arial Unicode MS"/>
                <a:cs typeface="Arial Unicode MS"/>
              </a:rPr>
              <a:t>“Actions speak louder than words”</a:t>
            </a:r>
            <a:endParaRPr lang="en-US" sz="3600" dirty="0">
              <a:ln>
                <a:noFill/>
              </a:ln>
              <a:solidFill>
                <a:srgbClr val="000000"/>
              </a:solidFill>
              <a:effectLst/>
              <a:latin typeface="Helvetica Neue"/>
              <a:ea typeface="Arial Unicode MS"/>
              <a:cs typeface="Arial Unicode MS"/>
            </a:endParaRPr>
          </a:p>
          <a:p>
            <a:pPr marL="0" marR="0" indent="0">
              <a:spcBef>
                <a:spcPts val="0"/>
              </a:spcBef>
              <a:spcAft>
                <a:spcPts val="0"/>
              </a:spcAft>
              <a:buNone/>
            </a:pPr>
            <a:r>
              <a:rPr lang="en-US" sz="3600" dirty="0">
                <a:ln>
                  <a:noFill/>
                </a:ln>
                <a:solidFill>
                  <a:srgbClr val="000000"/>
                </a:solidFill>
                <a:effectLst/>
                <a:latin typeface="Times New Roman" panose="02020603050405020304" pitchFamily="18" charset="0"/>
                <a:ea typeface="Arial Unicode MS"/>
                <a:cs typeface="Arial Unicode MS"/>
              </a:rPr>
              <a:t>“A journey of a thousand miles begins with a single step”</a:t>
            </a:r>
            <a:endParaRPr lang="en-US" sz="3600" dirty="0">
              <a:ln>
                <a:noFill/>
              </a:ln>
              <a:solidFill>
                <a:srgbClr val="000000"/>
              </a:solidFill>
              <a:effectLst/>
              <a:latin typeface="Helvetica Neue"/>
              <a:ea typeface="Arial Unicode MS"/>
              <a:cs typeface="Arial Unicode MS"/>
            </a:endParaRPr>
          </a:p>
          <a:p>
            <a:pPr marL="0" marR="0" indent="0">
              <a:spcBef>
                <a:spcPts val="0"/>
              </a:spcBef>
              <a:spcAft>
                <a:spcPts val="0"/>
              </a:spcAft>
              <a:buNone/>
            </a:pPr>
            <a:r>
              <a:rPr lang="en-US" sz="3600" dirty="0">
                <a:ln>
                  <a:noFill/>
                </a:ln>
                <a:solidFill>
                  <a:srgbClr val="000000"/>
                </a:solidFill>
                <a:effectLst/>
                <a:latin typeface="Times New Roman" panose="02020603050405020304" pitchFamily="18" charset="0"/>
                <a:ea typeface="Arial Unicode MS"/>
                <a:cs typeface="Arial Unicode MS"/>
              </a:rPr>
              <a:t> </a:t>
            </a:r>
            <a:endParaRPr lang="en-US" sz="3600" dirty="0">
              <a:ln>
                <a:noFill/>
              </a:ln>
              <a:solidFill>
                <a:srgbClr val="000000"/>
              </a:solidFill>
              <a:effectLst/>
              <a:latin typeface="Helvetica Neue"/>
              <a:ea typeface="Arial Unicode MS"/>
              <a:cs typeface="Arial Unicode MS"/>
            </a:endParaRPr>
          </a:p>
          <a:p>
            <a:endParaRPr lang="en-US" dirty="0"/>
          </a:p>
        </p:txBody>
      </p:sp>
    </p:spTree>
    <p:extLst>
      <p:ext uri="{BB962C8B-B14F-4D97-AF65-F5344CB8AC3E}">
        <p14:creationId xmlns:p14="http://schemas.microsoft.com/office/powerpoint/2010/main" val="429450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B5C5B-8962-4C15-B928-828ACCDCAB7E}"/>
              </a:ext>
            </a:extLst>
          </p:cNvPr>
          <p:cNvSpPr>
            <a:spLocks noGrp="1"/>
          </p:cNvSpPr>
          <p:nvPr>
            <p:ph type="title"/>
          </p:nvPr>
        </p:nvSpPr>
        <p:spPr/>
        <p:txBody>
          <a:bodyPr/>
          <a:lstStyle/>
          <a:p>
            <a:r>
              <a:rPr lang="en-US" b="1" dirty="0"/>
              <a:t>FR. MEDAILLE WROTE 2 SETS OF MAXIMS</a:t>
            </a:r>
          </a:p>
        </p:txBody>
      </p:sp>
      <p:sp>
        <p:nvSpPr>
          <p:cNvPr id="3" name="Content Placeholder 2">
            <a:extLst>
              <a:ext uri="{FF2B5EF4-FFF2-40B4-BE49-F238E27FC236}">
                <a16:creationId xmlns:a16="http://schemas.microsoft.com/office/drawing/2014/main" id="{FB85BA15-AA7C-4299-9236-7590B6963265}"/>
              </a:ext>
            </a:extLst>
          </p:cNvPr>
          <p:cNvSpPr>
            <a:spLocks noGrp="1"/>
          </p:cNvSpPr>
          <p:nvPr>
            <p:ph sz="quarter" idx="13"/>
          </p:nvPr>
        </p:nvSpPr>
        <p:spPr/>
        <p:txBody>
          <a:bodyPr>
            <a:normAutofit/>
          </a:bodyPr>
          <a:lstStyle/>
          <a:p>
            <a:r>
              <a:rPr lang="en-US" sz="3600" dirty="0"/>
              <a:t>Maxims of Perfection—addressed to lay and religious—for “all who aspire to great virtue”</a:t>
            </a:r>
          </a:p>
          <a:p>
            <a:endParaRPr lang="en-US" sz="3600" dirty="0"/>
          </a:p>
          <a:p>
            <a:r>
              <a:rPr lang="en-US" sz="3600" dirty="0"/>
              <a:t>Maxims of the Little Institute—for the vowed members—Sisters of St. Joseph</a:t>
            </a:r>
          </a:p>
        </p:txBody>
      </p:sp>
    </p:spTree>
    <p:extLst>
      <p:ext uri="{BB962C8B-B14F-4D97-AF65-F5344CB8AC3E}">
        <p14:creationId xmlns:p14="http://schemas.microsoft.com/office/powerpoint/2010/main" val="3296915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F501D-024C-4488-A8AF-4B6FF5450F3C}"/>
              </a:ext>
            </a:extLst>
          </p:cNvPr>
          <p:cNvSpPr>
            <a:spLocks noGrp="1"/>
          </p:cNvSpPr>
          <p:nvPr>
            <p:ph type="title"/>
          </p:nvPr>
        </p:nvSpPr>
        <p:spPr/>
        <p:txBody>
          <a:bodyPr/>
          <a:lstStyle/>
          <a:p>
            <a:r>
              <a:rPr lang="en-US" b="1" dirty="0"/>
              <a:t>TABLE CONVERSATION</a:t>
            </a:r>
          </a:p>
        </p:txBody>
      </p:sp>
      <p:sp>
        <p:nvSpPr>
          <p:cNvPr id="3" name="Content Placeholder 2">
            <a:extLst>
              <a:ext uri="{FF2B5EF4-FFF2-40B4-BE49-F238E27FC236}">
                <a16:creationId xmlns:a16="http://schemas.microsoft.com/office/drawing/2014/main" id="{FC3303ED-F478-4596-865E-F510D54C530C}"/>
              </a:ext>
            </a:extLst>
          </p:cNvPr>
          <p:cNvSpPr>
            <a:spLocks noGrp="1"/>
          </p:cNvSpPr>
          <p:nvPr>
            <p:ph sz="quarter" idx="13"/>
          </p:nvPr>
        </p:nvSpPr>
        <p:spPr/>
        <p:txBody>
          <a:bodyPr/>
          <a:lstStyle/>
          <a:p>
            <a:r>
              <a:rPr lang="en-US" sz="3200" dirty="0"/>
              <a:t>Choose a Maxim</a:t>
            </a:r>
          </a:p>
          <a:p>
            <a:r>
              <a:rPr lang="en-US" sz="3200" dirty="0"/>
              <a:t>How does this attitude/world view contribute to the ideal of unity and reconciliation/bringing people together and bringing them to God?</a:t>
            </a:r>
          </a:p>
          <a:p>
            <a:r>
              <a:rPr lang="en-US" sz="3200" dirty="0"/>
              <a:t>How can you cultivate this attitude/world view in yourself?  In your classroom?</a:t>
            </a:r>
          </a:p>
          <a:p>
            <a:endParaRPr lang="en-US" sz="3200" dirty="0"/>
          </a:p>
          <a:p>
            <a:endParaRPr lang="en-US" dirty="0"/>
          </a:p>
        </p:txBody>
      </p:sp>
    </p:spTree>
    <p:extLst>
      <p:ext uri="{BB962C8B-B14F-4D97-AF65-F5344CB8AC3E}">
        <p14:creationId xmlns:p14="http://schemas.microsoft.com/office/powerpoint/2010/main" val="927427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531E3-61FE-4DAE-AA4A-7B26B1E024B8}"/>
              </a:ext>
            </a:extLst>
          </p:cNvPr>
          <p:cNvSpPr>
            <a:spLocks noGrp="1"/>
          </p:cNvSpPr>
          <p:nvPr>
            <p:ph type="title"/>
          </p:nvPr>
        </p:nvSpPr>
        <p:spPr/>
        <p:txBody>
          <a:bodyPr/>
          <a:lstStyle/>
          <a:p>
            <a:r>
              <a:rPr lang="en-US" b="1" dirty="0"/>
              <a:t>CLOSING</a:t>
            </a:r>
          </a:p>
        </p:txBody>
      </p:sp>
      <p:sp>
        <p:nvSpPr>
          <p:cNvPr id="3" name="Content Placeholder 2">
            <a:extLst>
              <a:ext uri="{FF2B5EF4-FFF2-40B4-BE49-F238E27FC236}">
                <a16:creationId xmlns:a16="http://schemas.microsoft.com/office/drawing/2014/main" id="{C956C3B8-0E5D-4EF4-AD5D-2606F505DB75}"/>
              </a:ext>
            </a:extLst>
          </p:cNvPr>
          <p:cNvSpPr>
            <a:spLocks noGrp="1"/>
          </p:cNvSpPr>
          <p:nvPr>
            <p:ph sz="quarter" idx="13"/>
          </p:nvPr>
        </p:nvSpPr>
        <p:spPr/>
        <p:txBody>
          <a:bodyPr/>
          <a:lstStyle/>
          <a:p>
            <a:pPr marL="0" indent="0">
              <a:buNone/>
            </a:pPr>
            <a:r>
              <a:rPr lang="en-US" sz="2400" dirty="0"/>
              <a:t>Purpose of the Session:  </a:t>
            </a:r>
          </a:p>
          <a:p>
            <a:r>
              <a:rPr lang="en-US" sz="2400" dirty="0"/>
              <a:t>To reflect on Jesus’ mission in terms of unity and reconciliation—a key aspect of CSJ Spirituality</a:t>
            </a:r>
          </a:p>
          <a:p>
            <a:r>
              <a:rPr lang="en-US" sz="2400" dirty="0"/>
              <a:t>To introduce Fr. Medaille’s Maxims</a:t>
            </a:r>
          </a:p>
          <a:p>
            <a:pPr marL="0" indent="0">
              <a:buNone/>
            </a:pPr>
            <a:r>
              <a:rPr lang="en-US" sz="2400" dirty="0"/>
              <a:t>What is a take-away for you?</a:t>
            </a:r>
          </a:p>
          <a:p>
            <a:pPr marL="0" indent="0">
              <a:buNone/>
            </a:pPr>
            <a:r>
              <a:rPr lang="en-US" sz="2400" dirty="0"/>
              <a:t>Thanks</a:t>
            </a:r>
          </a:p>
          <a:p>
            <a:pPr marL="0" indent="0">
              <a:buNone/>
            </a:pPr>
            <a:r>
              <a:rPr lang="en-US" sz="2400" dirty="0"/>
              <a:t>Network Announcements</a:t>
            </a:r>
          </a:p>
          <a:p>
            <a:pPr marL="0" indent="0">
              <a:buNone/>
            </a:pPr>
            <a:r>
              <a:rPr lang="en-US" sz="2400" dirty="0"/>
              <a:t>Closing Prayer</a:t>
            </a:r>
          </a:p>
          <a:p>
            <a:endParaRPr lang="en-US" dirty="0"/>
          </a:p>
        </p:txBody>
      </p:sp>
    </p:spTree>
    <p:extLst>
      <p:ext uri="{BB962C8B-B14F-4D97-AF65-F5344CB8AC3E}">
        <p14:creationId xmlns:p14="http://schemas.microsoft.com/office/powerpoint/2010/main" val="1567730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DBBF7-C665-45F5-B8F6-B58CC1C2001E}"/>
              </a:ext>
            </a:extLst>
          </p:cNvPr>
          <p:cNvSpPr>
            <a:spLocks noGrp="1"/>
          </p:cNvSpPr>
          <p:nvPr>
            <p:ph type="title"/>
          </p:nvPr>
        </p:nvSpPr>
        <p:spPr/>
        <p:txBody>
          <a:bodyPr/>
          <a:lstStyle/>
          <a:p>
            <a:r>
              <a:rPr lang="en-US" b="1" dirty="0"/>
              <a:t>FLOW OF THE SESSION</a:t>
            </a:r>
          </a:p>
        </p:txBody>
      </p:sp>
      <p:sp>
        <p:nvSpPr>
          <p:cNvPr id="3" name="Content Placeholder 2">
            <a:extLst>
              <a:ext uri="{FF2B5EF4-FFF2-40B4-BE49-F238E27FC236}">
                <a16:creationId xmlns:a16="http://schemas.microsoft.com/office/drawing/2014/main" id="{E5824642-B8D9-41FE-BC4B-C0AFB26D01E6}"/>
              </a:ext>
            </a:extLst>
          </p:cNvPr>
          <p:cNvSpPr>
            <a:spLocks noGrp="1"/>
          </p:cNvSpPr>
          <p:nvPr>
            <p:ph sz="quarter" idx="13"/>
          </p:nvPr>
        </p:nvSpPr>
        <p:spPr/>
        <p:txBody>
          <a:bodyPr>
            <a:normAutofit/>
          </a:bodyPr>
          <a:lstStyle/>
          <a:p>
            <a:pPr marL="0" indent="0">
              <a:buNone/>
            </a:pPr>
            <a:r>
              <a:rPr lang="en-US" b="1" dirty="0"/>
              <a:t>OPENING</a:t>
            </a:r>
          </a:p>
          <a:p>
            <a:pPr lvl="1"/>
            <a:r>
              <a:rPr lang="en-US" b="1" dirty="0"/>
              <a:t>Easter Reflection</a:t>
            </a:r>
          </a:p>
          <a:p>
            <a:pPr marL="0" indent="0">
              <a:buNone/>
            </a:pPr>
            <a:r>
              <a:rPr lang="en-US" b="1" dirty="0"/>
              <a:t>BRIDGE FROM PREVIOUS SESSIONS</a:t>
            </a:r>
          </a:p>
          <a:p>
            <a:pPr marL="0" indent="0">
              <a:buNone/>
            </a:pPr>
            <a:r>
              <a:rPr lang="en-US" b="1" dirty="0"/>
              <a:t>UNITY AND RECONCILIATION</a:t>
            </a:r>
          </a:p>
          <a:p>
            <a:pPr lvl="1"/>
            <a:r>
              <a:rPr lang="en-US" b="1" dirty="0"/>
              <a:t>Presentation</a:t>
            </a:r>
          </a:p>
          <a:p>
            <a:pPr lvl="1"/>
            <a:r>
              <a:rPr lang="en-US" b="1" dirty="0"/>
              <a:t>Small and large group conversation</a:t>
            </a:r>
          </a:p>
          <a:p>
            <a:pPr marL="0" lvl="1" indent="0">
              <a:buNone/>
            </a:pPr>
            <a:r>
              <a:rPr lang="en-US" b="1" dirty="0"/>
              <a:t>BREAK</a:t>
            </a:r>
          </a:p>
          <a:p>
            <a:pPr marL="0" lvl="1" indent="0">
              <a:buNone/>
            </a:pPr>
            <a:r>
              <a:rPr lang="en-US" b="1" dirty="0"/>
              <a:t>MAXIMS</a:t>
            </a:r>
          </a:p>
          <a:p>
            <a:pPr marL="742950" lvl="2" indent="-342900"/>
            <a:r>
              <a:rPr lang="en-US" b="1" dirty="0"/>
              <a:t>Presentation</a:t>
            </a:r>
          </a:p>
          <a:p>
            <a:pPr marL="742950" lvl="2" indent="-342900"/>
            <a:r>
              <a:rPr lang="en-US" b="1" dirty="0"/>
              <a:t>Small and large group conversation</a:t>
            </a:r>
          </a:p>
          <a:p>
            <a:pPr marL="0" lvl="2" indent="0">
              <a:buNone/>
            </a:pPr>
            <a:r>
              <a:rPr lang="en-US" b="1" dirty="0"/>
              <a:t>CLOSING</a:t>
            </a:r>
          </a:p>
          <a:p>
            <a:pPr marL="0" lvl="1" indent="457200"/>
            <a:endParaRPr lang="en-US" dirty="0"/>
          </a:p>
        </p:txBody>
      </p:sp>
    </p:spTree>
    <p:extLst>
      <p:ext uri="{BB962C8B-B14F-4D97-AF65-F5344CB8AC3E}">
        <p14:creationId xmlns:p14="http://schemas.microsoft.com/office/powerpoint/2010/main" val="391624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BD426-9BDD-42E9-A785-1FB9D0832AF6}"/>
              </a:ext>
            </a:extLst>
          </p:cNvPr>
          <p:cNvSpPr>
            <a:spLocks noGrp="1"/>
          </p:cNvSpPr>
          <p:nvPr>
            <p:ph type="title"/>
          </p:nvPr>
        </p:nvSpPr>
        <p:spPr/>
        <p:txBody>
          <a:bodyPr/>
          <a:lstStyle/>
          <a:p>
            <a:r>
              <a:rPr lang="en-US" b="1" dirty="0"/>
              <a:t>CONTEXT</a:t>
            </a:r>
          </a:p>
        </p:txBody>
      </p:sp>
      <p:sp>
        <p:nvSpPr>
          <p:cNvPr id="3" name="Content Placeholder 2">
            <a:extLst>
              <a:ext uri="{FF2B5EF4-FFF2-40B4-BE49-F238E27FC236}">
                <a16:creationId xmlns:a16="http://schemas.microsoft.com/office/drawing/2014/main" id="{497429DA-644E-431A-B442-1FD14B8F0DE0}"/>
              </a:ext>
            </a:extLst>
          </p:cNvPr>
          <p:cNvSpPr>
            <a:spLocks noGrp="1"/>
          </p:cNvSpPr>
          <p:nvPr>
            <p:ph sz="quarter" idx="13"/>
          </p:nvPr>
        </p:nvSpPr>
        <p:spPr/>
        <p:txBody>
          <a:bodyPr>
            <a:normAutofit/>
          </a:bodyPr>
          <a:lstStyle/>
          <a:p>
            <a:r>
              <a:rPr lang="en-US" sz="2800" dirty="0"/>
              <a:t>Ongoing Synod</a:t>
            </a:r>
          </a:p>
          <a:p>
            <a:r>
              <a:rPr lang="en-US" sz="2800" dirty="0"/>
              <a:t>Eucharistic Revival</a:t>
            </a:r>
          </a:p>
          <a:p>
            <a:r>
              <a:rPr lang="en-US" sz="2800" dirty="0"/>
              <a:t>Social, political, economic realities of our world</a:t>
            </a:r>
          </a:p>
          <a:p>
            <a:r>
              <a:rPr lang="en-US" sz="2800" dirty="0"/>
              <a:t>3</a:t>
            </a:r>
            <a:r>
              <a:rPr lang="en-US" sz="2800" baseline="30000" dirty="0"/>
              <a:t>rd</a:t>
            </a:r>
            <a:r>
              <a:rPr lang="en-US" sz="2800" dirty="0"/>
              <a:t> Session of the Ministerial Formation</a:t>
            </a:r>
          </a:p>
          <a:p>
            <a:r>
              <a:rPr lang="en-US" sz="2800" dirty="0"/>
              <a:t>Your personal and school community realities</a:t>
            </a:r>
          </a:p>
          <a:p>
            <a:r>
              <a:rPr lang="en-US" sz="2800" dirty="0"/>
              <a:t>The Easter Season</a:t>
            </a:r>
          </a:p>
        </p:txBody>
      </p:sp>
    </p:spTree>
    <p:extLst>
      <p:ext uri="{BB962C8B-B14F-4D97-AF65-F5344CB8AC3E}">
        <p14:creationId xmlns:p14="http://schemas.microsoft.com/office/powerpoint/2010/main" val="1270798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1365-3960-4A8C-9AE3-B3967F946086}"/>
              </a:ext>
            </a:extLst>
          </p:cNvPr>
          <p:cNvSpPr>
            <a:spLocks noGrp="1"/>
          </p:cNvSpPr>
          <p:nvPr>
            <p:ph type="title"/>
          </p:nvPr>
        </p:nvSpPr>
        <p:spPr/>
        <p:txBody>
          <a:bodyPr/>
          <a:lstStyle/>
          <a:p>
            <a:r>
              <a:rPr lang="en-US" b="1" dirty="0"/>
              <a:t>BRIDGE FROM PREVIOUS SESSION</a:t>
            </a:r>
          </a:p>
        </p:txBody>
      </p:sp>
      <p:sp>
        <p:nvSpPr>
          <p:cNvPr id="3" name="Content Placeholder 2">
            <a:extLst>
              <a:ext uri="{FF2B5EF4-FFF2-40B4-BE49-F238E27FC236}">
                <a16:creationId xmlns:a16="http://schemas.microsoft.com/office/drawing/2014/main" id="{BCB59B28-0357-476D-AD2E-52BC711F9B7E}"/>
              </a:ext>
            </a:extLst>
          </p:cNvPr>
          <p:cNvSpPr>
            <a:spLocks noGrp="1"/>
          </p:cNvSpPr>
          <p:nvPr>
            <p:ph sz="quarter" idx="13"/>
          </p:nvPr>
        </p:nvSpPr>
        <p:spPr/>
        <p:txBody>
          <a:bodyPr/>
          <a:lstStyle/>
          <a:p>
            <a:r>
              <a:rPr lang="en-US" sz="3200" dirty="0"/>
              <a:t>1—Radical Communion</a:t>
            </a:r>
          </a:p>
          <a:p>
            <a:r>
              <a:rPr lang="en-US" sz="3200" dirty="0"/>
              <a:t>2—School Communities</a:t>
            </a:r>
          </a:p>
          <a:p>
            <a:r>
              <a:rPr lang="en-US" sz="3200" dirty="0"/>
              <a:t>3—Unity and Reconciliation—That All May Be One</a:t>
            </a:r>
          </a:p>
          <a:p>
            <a:endParaRPr lang="en-US" sz="3200" dirty="0"/>
          </a:p>
          <a:p>
            <a:r>
              <a:rPr lang="en-US" sz="3200" dirty="0"/>
              <a:t>What is something you remember from Sessions 1 and/or 2?</a:t>
            </a:r>
          </a:p>
        </p:txBody>
      </p:sp>
    </p:spTree>
    <p:extLst>
      <p:ext uri="{BB962C8B-B14F-4D97-AF65-F5344CB8AC3E}">
        <p14:creationId xmlns:p14="http://schemas.microsoft.com/office/powerpoint/2010/main" val="3225531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075E3-6600-49B7-96F3-C46B9397EEE8}"/>
              </a:ext>
            </a:extLst>
          </p:cNvPr>
          <p:cNvSpPr>
            <a:spLocks noGrp="1"/>
          </p:cNvSpPr>
          <p:nvPr>
            <p:ph type="title"/>
          </p:nvPr>
        </p:nvSpPr>
        <p:spPr/>
        <p:txBody>
          <a:bodyPr/>
          <a:lstStyle/>
          <a:p>
            <a:r>
              <a:rPr lang="en-US" sz="4800" b="1" dirty="0"/>
              <a:t>UNITY AND RECONCILIATION</a:t>
            </a:r>
          </a:p>
        </p:txBody>
      </p:sp>
      <p:sp>
        <p:nvSpPr>
          <p:cNvPr id="3" name="Content Placeholder 2">
            <a:extLst>
              <a:ext uri="{FF2B5EF4-FFF2-40B4-BE49-F238E27FC236}">
                <a16:creationId xmlns:a16="http://schemas.microsoft.com/office/drawing/2014/main" id="{3B58D4B3-BF2D-4EC7-A7DE-4E1345C7E75C}"/>
              </a:ext>
            </a:extLst>
          </p:cNvPr>
          <p:cNvSpPr>
            <a:spLocks noGrp="1"/>
          </p:cNvSpPr>
          <p:nvPr>
            <p:ph sz="quarter" idx="13"/>
          </p:nvPr>
        </p:nvSpPr>
        <p:spPr/>
        <p:txBody>
          <a:bodyPr>
            <a:normAutofit/>
          </a:bodyPr>
          <a:lstStyle/>
          <a:p>
            <a:r>
              <a:rPr lang="en-US" sz="4800" dirty="0"/>
              <a:t>What does it mean?</a:t>
            </a:r>
          </a:p>
          <a:p>
            <a:r>
              <a:rPr lang="en-US" sz="4800" dirty="0"/>
              <a:t>What does it mean to you?</a:t>
            </a:r>
          </a:p>
        </p:txBody>
      </p:sp>
    </p:spTree>
    <p:extLst>
      <p:ext uri="{BB962C8B-B14F-4D97-AF65-F5344CB8AC3E}">
        <p14:creationId xmlns:p14="http://schemas.microsoft.com/office/powerpoint/2010/main" val="284199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B548D-EC3E-4C07-B9C1-16BAA46D49BB}"/>
              </a:ext>
            </a:extLst>
          </p:cNvPr>
          <p:cNvSpPr>
            <a:spLocks noGrp="1"/>
          </p:cNvSpPr>
          <p:nvPr>
            <p:ph type="title"/>
          </p:nvPr>
        </p:nvSpPr>
        <p:spPr/>
        <p:txBody>
          <a:bodyPr/>
          <a:lstStyle/>
          <a:p>
            <a:r>
              <a:rPr lang="en-US" b="1" dirty="0"/>
              <a:t>JESUS’ MISSION—BEING “ONE WITH”</a:t>
            </a:r>
          </a:p>
        </p:txBody>
      </p:sp>
      <p:sp>
        <p:nvSpPr>
          <p:cNvPr id="3" name="Content Placeholder 2">
            <a:extLst>
              <a:ext uri="{FF2B5EF4-FFF2-40B4-BE49-F238E27FC236}">
                <a16:creationId xmlns:a16="http://schemas.microsoft.com/office/drawing/2014/main" id="{B6959ADD-24D4-4D75-9A68-051543162A63}"/>
              </a:ext>
            </a:extLst>
          </p:cNvPr>
          <p:cNvSpPr>
            <a:spLocks noGrp="1"/>
          </p:cNvSpPr>
          <p:nvPr>
            <p:ph sz="quarter" idx="13"/>
          </p:nvPr>
        </p:nvSpPr>
        <p:spPr/>
        <p:txBody>
          <a:bodyPr>
            <a:normAutofit/>
          </a:bodyPr>
          <a:lstStyle/>
          <a:p>
            <a:pPr marL="0" indent="0">
              <a:buNone/>
            </a:pPr>
            <a:r>
              <a:rPr lang="en-US" sz="2400" dirty="0"/>
              <a:t>THE INCARNATION</a:t>
            </a:r>
          </a:p>
          <a:p>
            <a:pPr marL="0" indent="0">
              <a:lnSpc>
                <a:spcPct val="200000"/>
              </a:lnSpc>
              <a:buNone/>
            </a:pPr>
            <a:r>
              <a:rPr lang="en-US" sz="2400" dirty="0"/>
              <a:t>The Word became flesh and made his dwelling with us		John 1:14</a:t>
            </a:r>
          </a:p>
          <a:p>
            <a:pPr marL="0" indent="0">
              <a:buNone/>
            </a:pPr>
            <a:r>
              <a:rPr lang="en-US" sz="2400" dirty="0"/>
              <a:t>Christ, though he was in the form of God, emptied himself, taking the form of a slave, coming in human likeness, and found in human appearance											Phil 2: 7-8</a:t>
            </a:r>
          </a:p>
          <a:p>
            <a:pPr marL="0" indent="0">
              <a:lnSpc>
                <a:spcPct val="200000"/>
              </a:lnSpc>
              <a:buNone/>
            </a:pPr>
            <a:r>
              <a:rPr lang="en-US" sz="2400" dirty="0"/>
              <a:t>Becoming like his brothers in every way				Heb 2:17	</a:t>
            </a:r>
            <a:r>
              <a:rPr lang="en-US" dirty="0"/>
              <a:t>						</a:t>
            </a:r>
          </a:p>
        </p:txBody>
      </p:sp>
    </p:spTree>
    <p:extLst>
      <p:ext uri="{BB962C8B-B14F-4D97-AF65-F5344CB8AC3E}">
        <p14:creationId xmlns:p14="http://schemas.microsoft.com/office/powerpoint/2010/main" val="56458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17B98-5FFD-4B4C-A812-56C4DF36DFDB}"/>
              </a:ext>
            </a:extLst>
          </p:cNvPr>
          <p:cNvSpPr>
            <a:spLocks noGrp="1"/>
          </p:cNvSpPr>
          <p:nvPr>
            <p:ph type="title"/>
          </p:nvPr>
        </p:nvSpPr>
        <p:spPr/>
        <p:txBody>
          <a:bodyPr/>
          <a:lstStyle/>
          <a:p>
            <a:r>
              <a:rPr lang="en-US" b="1" dirty="0"/>
              <a:t>JESUS’ MISSION--RECONCILIATION</a:t>
            </a:r>
          </a:p>
        </p:txBody>
      </p:sp>
      <p:sp>
        <p:nvSpPr>
          <p:cNvPr id="3" name="Content Placeholder 2">
            <a:extLst>
              <a:ext uri="{FF2B5EF4-FFF2-40B4-BE49-F238E27FC236}">
                <a16:creationId xmlns:a16="http://schemas.microsoft.com/office/drawing/2014/main" id="{2006E3BC-6E89-4601-827C-D6ACCD7C4B9C}"/>
              </a:ext>
            </a:extLst>
          </p:cNvPr>
          <p:cNvSpPr>
            <a:spLocks noGrp="1"/>
          </p:cNvSpPr>
          <p:nvPr>
            <p:ph sz="quarter" idx="13"/>
          </p:nvPr>
        </p:nvSpPr>
        <p:spPr/>
        <p:txBody>
          <a:bodyPr>
            <a:normAutofit/>
          </a:bodyPr>
          <a:lstStyle/>
          <a:p>
            <a:pPr>
              <a:lnSpc>
                <a:spcPct val="200000"/>
              </a:lnSpc>
            </a:pPr>
            <a:r>
              <a:rPr lang="en-US" sz="2400" dirty="0"/>
              <a:t>RECONCILIATION—BRINGING AN END TO HOSTILITY, COMING TO AN UNDERSTANDING</a:t>
            </a:r>
          </a:p>
          <a:p>
            <a:pPr>
              <a:lnSpc>
                <a:spcPct val="200000"/>
              </a:lnSpc>
            </a:pPr>
            <a:r>
              <a:rPr lang="en-US" sz="2400" dirty="0"/>
              <a:t>RE-UNITE, RE-STORE, RE-PAIR</a:t>
            </a:r>
          </a:p>
          <a:p>
            <a:pPr>
              <a:lnSpc>
                <a:spcPct val="200000"/>
              </a:lnSpc>
            </a:pPr>
            <a:r>
              <a:rPr lang="en-US" sz="2400" dirty="0"/>
              <a:t>LEPERS</a:t>
            </a:r>
          </a:p>
          <a:p>
            <a:pPr>
              <a:lnSpc>
                <a:spcPct val="200000"/>
              </a:lnSpc>
            </a:pPr>
            <a:r>
              <a:rPr lang="en-US" sz="2400" dirty="0"/>
              <a:t>THOSE POSSESSED BY UNCLEAN SPIRITS</a:t>
            </a:r>
          </a:p>
        </p:txBody>
      </p:sp>
    </p:spTree>
    <p:extLst>
      <p:ext uri="{BB962C8B-B14F-4D97-AF65-F5344CB8AC3E}">
        <p14:creationId xmlns:p14="http://schemas.microsoft.com/office/powerpoint/2010/main" val="132925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83E0D-138F-4F0A-BBE1-DCBA3B03571C}"/>
              </a:ext>
            </a:extLst>
          </p:cNvPr>
          <p:cNvSpPr>
            <a:spLocks noGrp="1"/>
          </p:cNvSpPr>
          <p:nvPr>
            <p:ph type="title"/>
          </p:nvPr>
        </p:nvSpPr>
        <p:spPr/>
        <p:txBody>
          <a:bodyPr>
            <a:normAutofit fontScale="90000"/>
          </a:bodyPr>
          <a:lstStyle/>
          <a:p>
            <a:r>
              <a:rPr lang="en-US" b="1" dirty="0"/>
              <a:t>JESUS’ MISSION</a:t>
            </a:r>
            <a:br>
              <a:rPr lang="en-US" b="1" dirty="0"/>
            </a:br>
            <a:r>
              <a:rPr lang="en-US" b="1" dirty="0"/>
              <a:t>REVEAL GOD, A UNITY OF PERSONS</a:t>
            </a:r>
          </a:p>
        </p:txBody>
      </p:sp>
      <p:sp>
        <p:nvSpPr>
          <p:cNvPr id="3" name="Content Placeholder 2">
            <a:extLst>
              <a:ext uri="{FF2B5EF4-FFF2-40B4-BE49-F238E27FC236}">
                <a16:creationId xmlns:a16="http://schemas.microsoft.com/office/drawing/2014/main" id="{876F8CBD-32B8-42D9-8ED3-EB15F5424D38}"/>
              </a:ext>
            </a:extLst>
          </p:cNvPr>
          <p:cNvSpPr>
            <a:spLocks noGrp="1"/>
          </p:cNvSpPr>
          <p:nvPr>
            <p:ph sz="quarter" idx="13"/>
          </p:nvPr>
        </p:nvSpPr>
        <p:spPr/>
        <p:txBody>
          <a:bodyPr>
            <a:normAutofit/>
          </a:bodyPr>
          <a:lstStyle/>
          <a:p>
            <a:pPr marL="0" indent="0">
              <a:lnSpc>
                <a:spcPct val="120000"/>
              </a:lnSpc>
              <a:buNone/>
            </a:pPr>
            <a:r>
              <a:rPr lang="en-US" sz="2800" dirty="0"/>
              <a:t>No one knows the Son except the Father, and no one knows the Father except the Son, and anyone to whom the Son wishes to reveal him								Mt 11: 27</a:t>
            </a:r>
          </a:p>
          <a:p>
            <a:pPr marL="0" indent="0">
              <a:lnSpc>
                <a:spcPct val="150000"/>
              </a:lnSpc>
              <a:buNone/>
            </a:pPr>
            <a:r>
              <a:rPr lang="en-US" sz="2800" dirty="0"/>
              <a:t>The Father and I are one					John 10:30</a:t>
            </a:r>
          </a:p>
          <a:p>
            <a:pPr marL="0" indent="0">
              <a:lnSpc>
                <a:spcPct val="150000"/>
              </a:lnSpc>
              <a:buNone/>
            </a:pPr>
            <a:r>
              <a:rPr lang="en-US" sz="2800" dirty="0"/>
              <a:t>I am in the Father and the Father is in me		John 14: 11</a:t>
            </a:r>
          </a:p>
        </p:txBody>
      </p:sp>
    </p:spTree>
    <p:extLst>
      <p:ext uri="{BB962C8B-B14F-4D97-AF65-F5344CB8AC3E}">
        <p14:creationId xmlns:p14="http://schemas.microsoft.com/office/powerpoint/2010/main" val="758110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194</TotalTime>
  <Words>1107</Words>
  <Application>Microsoft Office PowerPoint</Application>
  <PresentationFormat>Widescreen</PresentationFormat>
  <Paragraphs>114</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Century Gothic</vt:lpstr>
      <vt:lpstr>Google Sans</vt:lpstr>
      <vt:lpstr>Helvetica Neue</vt:lpstr>
      <vt:lpstr>Times New Roman</vt:lpstr>
      <vt:lpstr>Wingdings 3</vt:lpstr>
      <vt:lpstr>Wisp</vt:lpstr>
      <vt:lpstr>THAT ALL MAY BE ONE</vt:lpstr>
      <vt:lpstr>PURPOSE OF THE SESSION</vt:lpstr>
      <vt:lpstr>FLOW OF THE SESSION</vt:lpstr>
      <vt:lpstr>CONTEXT</vt:lpstr>
      <vt:lpstr>BRIDGE FROM PREVIOUS SESSION</vt:lpstr>
      <vt:lpstr>UNITY AND RECONCILIATION</vt:lpstr>
      <vt:lpstr>JESUS’ MISSION—BEING “ONE WITH”</vt:lpstr>
      <vt:lpstr>JESUS’ MISSION--RECONCILIATION</vt:lpstr>
      <vt:lpstr>JESUS’ MISSION REVEAL GOD, A UNITY OF PERSONS</vt:lpstr>
      <vt:lpstr>PowerPoint Presentation</vt:lpstr>
      <vt:lpstr>DO THIS IN MEMORY OF ME</vt:lpstr>
      <vt:lpstr>UNITY</vt:lpstr>
      <vt:lpstr>A beautiful yet wounded world</vt:lpstr>
      <vt:lpstr>17TH CENTURY FRANCE</vt:lpstr>
      <vt:lpstr>THE MISSION OF SISTERS OF ST. JOSEPH</vt:lpstr>
      <vt:lpstr>MINISTRY</vt:lpstr>
      <vt:lpstr>SMALL GROUP CONVERSATION</vt:lpstr>
      <vt:lpstr>BREAK</vt:lpstr>
      <vt:lpstr>What is a maxim?</vt:lpstr>
      <vt:lpstr>MAXIM</vt:lpstr>
      <vt:lpstr>PowerPoint Presentation</vt:lpstr>
      <vt:lpstr>PowerPoint Presentation</vt:lpstr>
      <vt:lpstr>FR. MEDAILLE WROTE 2 SETS OF MAXIMS</vt:lpstr>
      <vt:lpstr>TABLE CONVERSATION</vt:lpstr>
      <vt:lpstr>CLOSING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Sr. Katherine Gray</dc:creator>
  <cp:lastModifiedBy>Sr. Katherine Gray</cp:lastModifiedBy>
  <cp:revision>20</cp:revision>
  <cp:lastPrinted>2024-03-03T18:56:41Z</cp:lastPrinted>
  <dcterms:created xsi:type="dcterms:W3CDTF">2024-02-26T18:20:52Z</dcterms:created>
  <dcterms:modified xsi:type="dcterms:W3CDTF">2024-05-02T16:53:54Z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74065000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